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</p:sldMasterIdLst>
  <p:notesMasterIdLst>
    <p:notesMasterId r:id="rId137"/>
  </p:notesMasterIdLst>
  <p:sldIdLst>
    <p:sldId id="258" r:id="rId3"/>
    <p:sldId id="267" r:id="rId4"/>
    <p:sldId id="268" r:id="rId5"/>
    <p:sldId id="302" r:id="rId6"/>
    <p:sldId id="340" r:id="rId7"/>
    <p:sldId id="376" r:id="rId8"/>
    <p:sldId id="393" r:id="rId9"/>
    <p:sldId id="378" r:id="rId10"/>
    <p:sldId id="379" r:id="rId11"/>
    <p:sldId id="380" r:id="rId12"/>
    <p:sldId id="257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8" r:id="rId21"/>
    <p:sldId id="279" r:id="rId22"/>
    <p:sldId id="277" r:id="rId23"/>
    <p:sldId id="281" r:id="rId24"/>
    <p:sldId id="282" r:id="rId25"/>
    <p:sldId id="341" r:id="rId26"/>
    <p:sldId id="283" r:id="rId27"/>
    <p:sldId id="285" r:id="rId28"/>
    <p:sldId id="342" r:id="rId29"/>
    <p:sldId id="394" r:id="rId30"/>
    <p:sldId id="395" r:id="rId31"/>
    <p:sldId id="286" r:id="rId32"/>
    <p:sldId id="295" r:id="rId33"/>
    <p:sldId id="288" r:id="rId34"/>
    <p:sldId id="289" r:id="rId35"/>
    <p:sldId id="294" r:id="rId36"/>
    <p:sldId id="299" r:id="rId37"/>
    <p:sldId id="387" r:id="rId38"/>
    <p:sldId id="293" r:id="rId39"/>
    <p:sldId id="296" r:id="rId40"/>
    <p:sldId id="292" r:id="rId41"/>
    <p:sldId id="412" r:id="rId42"/>
    <p:sldId id="413" r:id="rId43"/>
    <p:sldId id="414" r:id="rId44"/>
    <p:sldId id="415" r:id="rId45"/>
    <p:sldId id="416" r:id="rId46"/>
    <p:sldId id="297" r:id="rId47"/>
    <p:sldId id="381" r:id="rId48"/>
    <p:sldId id="382" r:id="rId49"/>
    <p:sldId id="383" r:id="rId50"/>
    <p:sldId id="384" r:id="rId51"/>
    <p:sldId id="385" r:id="rId52"/>
    <p:sldId id="401" r:id="rId53"/>
    <p:sldId id="386" r:id="rId54"/>
    <p:sldId id="396" r:id="rId55"/>
    <p:sldId id="303" r:id="rId56"/>
    <p:sldId id="398" r:id="rId57"/>
    <p:sldId id="397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43" r:id="rId66"/>
    <p:sldId id="311" r:id="rId67"/>
    <p:sldId id="312" r:id="rId68"/>
    <p:sldId id="313" r:id="rId69"/>
    <p:sldId id="314" r:id="rId70"/>
    <p:sldId id="315" r:id="rId71"/>
    <p:sldId id="316" r:id="rId72"/>
    <p:sldId id="337" r:id="rId73"/>
    <p:sldId id="317" r:id="rId74"/>
    <p:sldId id="336" r:id="rId75"/>
    <p:sldId id="335" r:id="rId76"/>
    <p:sldId id="318" r:id="rId77"/>
    <p:sldId id="319" r:id="rId78"/>
    <p:sldId id="320" r:id="rId79"/>
    <p:sldId id="321" r:id="rId80"/>
    <p:sldId id="322" r:id="rId81"/>
    <p:sldId id="344" r:id="rId82"/>
    <p:sldId id="323" r:id="rId83"/>
    <p:sldId id="324" r:id="rId84"/>
    <p:sldId id="325" r:id="rId85"/>
    <p:sldId id="326" r:id="rId86"/>
    <p:sldId id="411" r:id="rId87"/>
    <p:sldId id="345" r:id="rId88"/>
    <p:sldId id="328" r:id="rId89"/>
    <p:sldId id="329" r:id="rId90"/>
    <p:sldId id="330" r:id="rId91"/>
    <p:sldId id="331" r:id="rId92"/>
    <p:sldId id="332" r:id="rId93"/>
    <p:sldId id="333" r:id="rId94"/>
    <p:sldId id="334" r:id="rId95"/>
    <p:sldId id="346" r:id="rId96"/>
    <p:sldId id="347" r:id="rId97"/>
    <p:sldId id="402" r:id="rId98"/>
    <p:sldId id="403" r:id="rId99"/>
    <p:sldId id="348" r:id="rId100"/>
    <p:sldId id="349" r:id="rId101"/>
    <p:sldId id="350" r:id="rId102"/>
    <p:sldId id="351" r:id="rId103"/>
    <p:sldId id="400" r:id="rId104"/>
    <p:sldId id="399" r:id="rId105"/>
    <p:sldId id="353" r:id="rId106"/>
    <p:sldId id="352" r:id="rId107"/>
    <p:sldId id="370" r:id="rId108"/>
    <p:sldId id="371" r:id="rId109"/>
    <p:sldId id="357" r:id="rId110"/>
    <p:sldId id="356" r:id="rId111"/>
    <p:sldId id="358" r:id="rId112"/>
    <p:sldId id="359" r:id="rId113"/>
    <p:sldId id="360" r:id="rId114"/>
    <p:sldId id="361" r:id="rId115"/>
    <p:sldId id="362" r:id="rId116"/>
    <p:sldId id="372" r:id="rId117"/>
    <p:sldId id="363" r:id="rId118"/>
    <p:sldId id="364" r:id="rId119"/>
    <p:sldId id="365" r:id="rId120"/>
    <p:sldId id="366" r:id="rId121"/>
    <p:sldId id="367" r:id="rId122"/>
    <p:sldId id="368" r:id="rId123"/>
    <p:sldId id="369" r:id="rId124"/>
    <p:sldId id="373" r:id="rId125"/>
    <p:sldId id="388" r:id="rId126"/>
    <p:sldId id="407" r:id="rId127"/>
    <p:sldId id="406" r:id="rId128"/>
    <p:sldId id="408" r:id="rId129"/>
    <p:sldId id="389" r:id="rId130"/>
    <p:sldId id="390" r:id="rId131"/>
    <p:sldId id="404" r:id="rId132"/>
    <p:sldId id="405" r:id="rId133"/>
    <p:sldId id="392" r:id="rId134"/>
    <p:sldId id="374" r:id="rId135"/>
    <p:sldId id="410" r:id="rId1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7" d="100"/>
          <a:sy n="77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6" Type="http://schemas.openxmlformats.org/officeDocument/2006/relationships/slide" Target="slides/slide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D171-0B8C-49E0-B587-C5EBC9F828B0}" type="datetimeFigureOut">
              <a:rPr lang="en-US" smtClean="0"/>
              <a:t>11/16/2019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375B-B471-4868-A77A-9A1ADD46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3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9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266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9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9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34318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4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36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22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20804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708621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9C3F9AF-532D-9243-A1F3-673214427917}"/>
              </a:ext>
            </a:extLst>
          </p:cNvPr>
          <p:cNvSpPr txBox="1">
            <a:spLocks/>
          </p:cNvSpPr>
          <p:nvPr userDrawn="1"/>
        </p:nvSpPr>
        <p:spPr>
          <a:xfrm>
            <a:off x="708621" y="6500378"/>
            <a:ext cx="5754624" cy="227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© 2019 EPAM Systems, Inc.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89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://spockframework.org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groovy-lang.org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21" y="3638288"/>
            <a:ext cx="2923927" cy="418576"/>
          </a:xfr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Tests from outer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0C9C6AAA-123B-4A00-96B2-4224FFFE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4"/>
          <a:stretch/>
        </p:blipFill>
        <p:spPr>
          <a:xfrm>
            <a:off x="1791223" y="1455041"/>
            <a:ext cx="3093928" cy="19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4A709-6C2C-48B6-B5F5-D7DD3A1A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14412"/>
            <a:ext cx="5848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erson holding a glass of wine&#10;&#10;Description automatically generated">
            <a:extLst>
              <a:ext uri="{FF2B5EF4-FFF2-40B4-BE49-F238E27FC236}">
                <a16:creationId xmlns:a16="http://schemas.microsoft.com/office/drawing/2014/main" id="{CDCFFCE5-DB54-4543-A0F6-DBC34965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905000"/>
            <a:ext cx="635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53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61980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outdoor, ship, wire, boat&#10;&#10;Description automatically generated">
            <a:extLst>
              <a:ext uri="{FF2B5EF4-FFF2-40B4-BE49-F238E27FC236}">
                <a16:creationId xmlns:a16="http://schemas.microsoft.com/office/drawing/2014/main" id="{89AA9AFC-E416-4B66-A1E3-71E3503F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73" y="1248826"/>
            <a:ext cx="7340253" cy="50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5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857D00D-92B4-40BD-B7EE-81F57AA3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22055" r="14479" b="17014"/>
          <a:stretch/>
        </p:blipFill>
        <p:spPr>
          <a:xfrm>
            <a:off x="4321879" y="1064537"/>
            <a:ext cx="3548242" cy="174111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011D149-62AD-4CE4-B7FF-45F54C96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3118778"/>
            <a:ext cx="8667750" cy="13716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27DB90-E2EE-40B5-808F-8D879038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92" y="4845212"/>
            <a:ext cx="2328616" cy="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253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700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972950-DC4E-4AE9-B961-E79251428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221760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9529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996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C2196D-8069-4F29-86D3-1617E4826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541" y="1081365"/>
            <a:ext cx="579505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&lt;&lt; is a Groovy shorthand for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2170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41123"/>
            <a:ext cx="75486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1F9022-A3F3-44F4-A224-3D2344D4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007041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argument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method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target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cardinality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240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Cardinality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7203"/>
            <a:ext cx="993573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exactly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zero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between one and three calls (inclusive)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.._)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least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(_..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most three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any number of calls, including zero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94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05" y="1099827"/>
            <a:ext cx="6269064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org.spockframework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org.codehaus.groovy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groovy-all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Target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1132"/>
            <a:ext cx="7590539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'subscriber'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any mock object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924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Method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3281"/>
            <a:ext cx="1141690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named 'receive'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/r.*e/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whose name matches the given regular expression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// (here: method name starts with 'r' and ends in 'e')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15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Argument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194719"/>
            <a:ext cx="11711513" cy="3093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unequal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empty argument list (would never match in our example)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single argument (including null)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argument list (including the empty argument list)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 that is-a String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"lo"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String that </a:t>
            </a:r>
            <a:r>
              <a:rPr lang="en-US" altLang="en-US" sz="15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‘lo’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it.size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5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it.contains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satisfies the given predicate, meaning that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code argument constraints need to return true of false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depending on whether they match or not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(here: message length is greater than 3 and contains the character a)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0908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1363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461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BADEFE-622F-4A22-B456-61009A9A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272" y="2288135"/>
            <a:ext cx="631729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3DEAF666-B767-466F-A82A-A11141CA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49" y="3105870"/>
            <a:ext cx="315353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37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2A9BBD-5AF4-4543-B036-1977D8E8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response generator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argument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method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constraint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0266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759"/>
            <a:ext cx="525643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206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2293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12571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75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86" y="1110575"/>
            <a:ext cx="6269064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org.codehaus.gmavenplus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gmavenplus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gmavenplus.version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&gt;compile&lt;/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testCompile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70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17461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61827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06193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5339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28375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8365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3893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AA9CA5C-6196-49C9-9A0F-B39A46A07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198737"/>
            <a:ext cx="1111861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846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Other Mock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28C03-95F0-4181-8E11-669E3A8515C8}"/>
              </a:ext>
            </a:extLst>
          </p:cNvPr>
          <p:cNvSpPr/>
          <p:nvPr/>
        </p:nvSpPr>
        <p:spPr>
          <a:xfrm>
            <a:off x="598424" y="1365430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MockingApi.Mock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063C9-34D6-4B9A-95E8-C2363D4B912B}"/>
              </a:ext>
            </a:extLst>
          </p:cNvPr>
          <p:cNvSpPr/>
          <p:nvPr/>
        </p:nvSpPr>
        <p:spPr>
          <a:xfrm>
            <a:off x="598424" y="2023724"/>
            <a:ext cx="19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MockingApi.Stub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775A4A-CEF3-418A-B2A3-20C6218A1049}"/>
              </a:ext>
            </a:extLst>
          </p:cNvPr>
          <p:cNvSpPr/>
          <p:nvPr/>
        </p:nvSpPr>
        <p:spPr>
          <a:xfrm>
            <a:off x="598424" y="2682018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022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Extensions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DC6736-7F43-449F-BB46-34A411CD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72690"/>
            <a:ext cx="69733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IgnoreRest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spock.util.environment.Jvm.isJava5()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@Requires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os.windows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unit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MILLISECONDS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(count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(exceptions=[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(condition = 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failure.message.contains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tests if..."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@Narrative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"some detailed explanation"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@Issue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"http://redmine/23432"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"http://spockframework.org/spec"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@Subject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@Stepwise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PendingFeature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96881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2912EF1-57D8-4DD4-9671-46384CFE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4" y="1239885"/>
            <a:ext cx="9460992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91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8719"/>
            <a:ext cx="6909870" cy="116955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groupId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spock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artifactId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&lt;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&gt;${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testcontainers-spock.version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}&lt;/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version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2983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971132"/>
            <a:ext cx="6909870" cy="461664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io.lettuce.core.RedisClient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io.lettuce.core.api.StatefulRedisConnection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final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StatefulRedisConnection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&lt;String, String&gt; 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(String hostname, Integer port)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4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://%s:%d/0"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hostname, port));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String get(String key)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().get(key);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put(String key, String value)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().set(key, value);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341488F-82B8-4610-86DE-8C918996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206025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394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721E671-5BC8-4F1A-8C79-CF345EBC5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227" y="1123042"/>
            <a:ext cx="5406746" cy="36471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io.lettuce.core.RedisClient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io.lettuce.core.api.StatefulRedisConnection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private final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StatefulRedisConnection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&lt;String, String&gt; 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(String hostname, Integer port)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RedisClient.</a:t>
            </a:r>
            <a:r>
              <a:rPr lang="en-US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1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format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1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://%s:%d/0"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hostname, port));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connection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client.connect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String get(String key)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().get(key);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put(String key, String value)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connection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.sync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().set(key, value);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8CEA68B-56D3-469D-928D-069AE26AA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997782"/>
            <a:ext cx="5619751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org.testcontainers.containers.GenericContainer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org.testcontainers.spock.</a:t>
            </a:r>
            <a:r>
              <a:rPr lang="en-US" altLang="en-US" sz="1100" dirty="0" err="1">
                <a:solidFill>
                  <a:srgbClr val="808000"/>
                </a:solidFill>
                <a:latin typeface="Consolas" panose="020B0609020204030204" pitchFamily="49" charset="0"/>
              </a:rPr>
              <a:t>Testcontainers</a:t>
            </a:r>
            <a:b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spock.lang.Specification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100" dirty="0" err="1">
                <a:solidFill>
                  <a:srgbClr val="808000"/>
                </a:solidFill>
                <a:latin typeface="Consolas" panose="020B0609020204030204" pitchFamily="49" charset="0"/>
              </a:rPr>
              <a:t>Testcontainers</a:t>
            </a:r>
            <a:br>
              <a:rPr lang="en-US" altLang="en-US" sz="11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RedisSpecIT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endParaRPr lang="en-US" altLang="en-US" sz="1100" b="1" dirty="0">
              <a:solidFill>
                <a:srgbClr val="660E7A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GenericContainer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GenericContainer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&lt;&gt;(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"redis:5.0.3-alpine"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withExposedPorts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6379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setup()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String address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.containerIpAddress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Integer port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.firstMappedPort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(address, port)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 simple put and get"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setup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.put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"example"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String result = </a:t>
            </a:r>
            <a:r>
              <a:rPr lang="en-US" altLang="en-US" sz="11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redisCache</a:t>
            </a:r>
            <a:r>
              <a:rPr lang="en-US" alt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"test"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result == </a:t>
            </a: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"example"</a:t>
            </a:r>
            <a:b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1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7276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68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E9D446-FA8F-440B-84FA-A58FC0FC7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11" y="3103230"/>
            <a:ext cx="14189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SpringBean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SpringSpy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StubBeans</a:t>
            </a:r>
            <a:endParaRPr lang="en-US" altLang="en-US" sz="4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9F7372-4474-475B-9426-18F74D9F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811" y="3103231"/>
            <a:ext cx="1867819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WebMvcTest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DataJpaTest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1FBBAB4-3520-4636-9A2C-EC70B5E2F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64240"/>
            <a:ext cx="396134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org.spockframework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-spring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spock.version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&gt;test&lt;/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6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6D7B4-6132-4671-AAE7-3707A4C4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7" y="1354377"/>
            <a:ext cx="6451047" cy="3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31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integration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81365"/>
            <a:ext cx="7761640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webEnvironment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.WebEnvironment.</a:t>
            </a:r>
            <a:r>
              <a:rPr lang="en-US" altLang="en-US" sz="1400" b="1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RANDOM_PORT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UserSpecIT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TestRestTemplate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restTemplate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"Insert a User Entity and retrieve user name via GET 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"A User Entity"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.save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User(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"GET /user/1"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restTemplate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.getForObject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</a:t>
            </a:r>
            <a:r>
              <a:rPr lang="en-US" altLang="en-US" sz="1400" b="1" dirty="0" err="1">
                <a:solidFill>
                  <a:srgbClr val="000043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"The result is 'Spock'"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cleanup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.deleteAll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385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slice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4852"/>
            <a:ext cx="9728226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WebMvcTest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(controllers = [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UserController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UserControllerSpec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Autowired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private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MockMvc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mvc</a:t>
            </a: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b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SpringBean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"when get is performed then the response has status 200 and content is 'Spock'"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userRepository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.findById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&gt;&gt;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Optional.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User(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mvc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.perform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get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"/user/1"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result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andExpect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i="1" dirty="0">
                <a:solidFill>
                  <a:srgbClr val="000000"/>
                </a:solidFill>
                <a:latin typeface="Consolas" panose="020B0609020204030204" pitchFamily="49" charset="0"/>
              </a:rPr>
              <a:t>status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isOk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andReturn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getResponse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.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getContentAsString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0366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testing frameworks releases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BF80C-8C55-4BF1-BE24-01C141891986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80485" y="1136253"/>
          <a:ext cx="11235264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72">
                  <a:extLst>
                    <a:ext uri="{9D8B030D-6E8A-4147-A177-3AD203B41FA5}">
                      <a16:colId xmlns:a16="http://schemas.microsoft.com/office/drawing/2014/main" val="2416608478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3749973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930651279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2944831880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16222644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61165762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019513012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221240375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4278939814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50595705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01369111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79234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1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Spock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2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 </a:t>
                      </a:r>
                    </a:p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4.11 4.12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4.13-RC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6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u="none" strike="noStrike" dirty="0">
                          <a:solidFill>
                            <a:srgbClr val="444D56"/>
                          </a:solidFill>
                          <a:effectLst/>
                          <a:latin typeface="-apple-system"/>
                        </a:rPr>
                        <a:t>prototype</a:t>
                      </a:r>
                      <a:endParaRPr lang="en-US" sz="1400" b="1" i="0" dirty="0">
                        <a:solidFill>
                          <a:srgbClr val="444D56"/>
                        </a:solidFill>
                        <a:effectLst/>
                        <a:latin typeface="-apple-system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5.1.0</a:t>
                      </a:r>
                    </a:p>
                    <a:p>
                      <a:r>
                        <a:rPr lang="en-US" dirty="0"/>
                        <a:t>5.2.0</a:t>
                      </a:r>
                    </a:p>
                    <a:p>
                      <a:r>
                        <a:rPr lang="en-US" dirty="0"/>
                        <a:t>5.3.0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5.4.0</a:t>
                      </a:r>
                    </a:p>
                    <a:p>
                      <a:r>
                        <a:rPr lang="en-US" dirty="0"/>
                        <a:t>5.5.0</a:t>
                      </a:r>
                    </a:p>
                    <a:p>
                      <a:r>
                        <a:rPr lang="en-US" dirty="0"/>
                        <a:t>5.5.2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2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5.13</a:t>
                      </a:r>
                    </a:p>
                    <a:p>
                      <a:r>
                        <a:rPr lang="en-US" dirty="0"/>
                        <a:t>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  <a:p>
                      <a:r>
                        <a:rPr lang="en-US" dirty="0"/>
                        <a:t>6.12</a:t>
                      </a:r>
                    </a:p>
                    <a:p>
                      <a:r>
                        <a:rPr lang="en-US" dirty="0"/>
                        <a:t>6.13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43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85235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0486" y="1857788"/>
            <a:ext cx="5615514" cy="26832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More readable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More compact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Beautiful parameterized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Power assert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Less 3</a:t>
            </a:r>
            <a:r>
              <a:rPr lang="en-US" sz="2400" baseline="30000" dirty="0"/>
              <a:t>rd</a:t>
            </a:r>
            <a:r>
              <a:rPr lang="en-US" sz="2400" dirty="0"/>
              <a:t> party (built-in assertions, mocking)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1AAB3-8EF6-41B6-8F55-3A375A57AE97}"/>
              </a:ext>
            </a:extLst>
          </p:cNvPr>
          <p:cNvSpPr txBox="1">
            <a:spLocks/>
          </p:cNvSpPr>
          <p:nvPr/>
        </p:nvSpPr>
        <p:spPr>
          <a:xfrm>
            <a:off x="480486" y="1081293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21A4AF-8284-402F-95EC-4EDECA48BE88}"/>
              </a:ext>
            </a:extLst>
          </p:cNvPr>
          <p:cNvSpPr txBox="1">
            <a:spLocks/>
          </p:cNvSpPr>
          <p:nvPr/>
        </p:nvSpPr>
        <p:spPr>
          <a:xfrm>
            <a:off x="6096000" y="1082871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04B5FF-3522-4A39-BA7F-9C31C5B4EF7D}"/>
              </a:ext>
            </a:extLst>
          </p:cNvPr>
          <p:cNvSpPr txBox="1">
            <a:spLocks/>
          </p:cNvSpPr>
          <p:nvPr/>
        </p:nvSpPr>
        <p:spPr>
          <a:xfrm>
            <a:off x="6096000" y="1753017"/>
            <a:ext cx="5615514" cy="135439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Learn Spock and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Migration from junit4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IDE some Groovy limitations</a:t>
            </a:r>
          </a:p>
        </p:txBody>
      </p:sp>
    </p:spTree>
    <p:extLst>
      <p:ext uri="{BB962C8B-B14F-4D97-AF65-F5344CB8AC3E}">
        <p14:creationId xmlns:p14="http://schemas.microsoft.com/office/powerpoint/2010/main" val="23838469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8C6011-D3B9-4FE2-AEA4-1EABF59B6282}"/>
              </a:ext>
            </a:extLst>
          </p:cNvPr>
          <p:cNvSpPr txBox="1">
            <a:spLocks/>
          </p:cNvSpPr>
          <p:nvPr/>
        </p:nvSpPr>
        <p:spPr>
          <a:xfrm>
            <a:off x="5123948" y="1099407"/>
            <a:ext cx="1944103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70" dirty="0"/>
              <a:t>Let’s Spock!</a:t>
            </a:r>
          </a:p>
        </p:txBody>
      </p:sp>
      <p:pic>
        <p:nvPicPr>
          <p:cNvPr id="6" name="Picture 5" descr="A close up of an animal&#10;&#10;Description automatically generated">
            <a:extLst>
              <a:ext uri="{FF2B5EF4-FFF2-40B4-BE49-F238E27FC236}">
                <a16:creationId xmlns:a16="http://schemas.microsoft.com/office/drawing/2014/main" id="{AC6AC256-FECD-4D0C-B97C-1CD9FA1079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86"/>
          <a:stretch/>
        </p:blipFill>
        <p:spPr>
          <a:xfrm>
            <a:off x="3810000" y="1642820"/>
            <a:ext cx="4572000" cy="47192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F1FC32-1BFE-4E05-89A2-1347F9167247}"/>
              </a:ext>
            </a:extLst>
          </p:cNvPr>
          <p:cNvSpPr/>
          <p:nvPr/>
        </p:nvSpPr>
        <p:spPr>
          <a:xfrm>
            <a:off x="399618" y="1642820"/>
            <a:ext cx="2837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http://spockframework.org/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8DACEF-55F3-4B98-BEE9-CEF0F5E4847C}"/>
              </a:ext>
            </a:extLst>
          </p:cNvPr>
          <p:cNvSpPr/>
          <p:nvPr/>
        </p:nvSpPr>
        <p:spPr>
          <a:xfrm>
            <a:off x="399618" y="2153229"/>
            <a:ext cx="238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http://groovy-lang.org/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835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FC87D-1B9A-433D-8886-56FA19EF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309230"/>
            <a:ext cx="5892546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7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560C7FF-A0A2-4856-AA7B-DECF047CF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40711"/>
              </p:ext>
            </p:extLst>
          </p:nvPr>
        </p:nvGraphicFramePr>
        <p:xfrm>
          <a:off x="480486" y="1199226"/>
          <a:ext cx="9239250" cy="2286000"/>
        </p:xfrm>
        <a:graphic>
          <a:graphicData uri="http://schemas.openxmlformats.org/drawingml/2006/table">
            <a:tbl>
              <a:tblPr/>
              <a:tblGrid>
                <a:gridCol w="4619625">
                  <a:extLst>
                    <a:ext uri="{9D8B030D-6E8A-4147-A177-3AD203B41FA5}">
                      <a16:colId xmlns:a16="http://schemas.microsoft.com/office/drawing/2014/main" val="2051183021"/>
                    </a:ext>
                  </a:extLst>
                </a:gridCol>
                <a:gridCol w="4619625">
                  <a:extLst>
                    <a:ext uri="{9D8B030D-6E8A-4147-A177-3AD203B41FA5}">
                      <a16:colId xmlns:a16="http://schemas.microsoft.com/office/drawing/2014/main" val="2858817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>
                          <a:effectLst/>
                        </a:rPr>
                        <a:t>Spock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 dirty="0">
                          <a:effectLst/>
                        </a:rPr>
                        <a:t>JUnit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>
                          <a:effectLst/>
                          <a:latin typeface="inherit"/>
                        </a:rPr>
                        <a:t>Test class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3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3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9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1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5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95767"/>
            <a:ext cx="628806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4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base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2E4D0-2678-4C97-A2AD-ED819ACA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221222"/>
            <a:ext cx="7122813" cy="51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internals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628806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fields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fixture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feature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helper methods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6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423"/>
            <a:ext cx="628806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ClassUnderSpecification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Collaborator()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@Shared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VeryExpensiveResource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0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</p:spPr>
        <p:txBody>
          <a:bodyPr/>
          <a:lstStyle/>
          <a:p>
            <a:r>
              <a:rPr lang="en-US" sz="2670" dirty="0"/>
              <a:t>About 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Максим Выпов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Java Developer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Пишу код и тесты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2</a:t>
            </a:fld>
            <a:endParaRPr lang="en-US" dirty="0">
              <a:latin typeface="Calibri Light"/>
            </a:endParaRP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3E8E3D3-9D82-4364-8175-35782331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33" y="1156255"/>
            <a:ext cx="4545489" cy="45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3"/>
            <a:ext cx="333209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ED9E1B-EC1B-4E5F-826C-0C81968E1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27533"/>
            <a:ext cx="206127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@Before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@After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AfterClass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3B698ACF-575D-4815-A396-FDEFB6CE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5" y="3936507"/>
            <a:ext cx="1905000" cy="1905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671903-7075-4C89-8255-8FC77D1D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66" y="2943415"/>
            <a:ext cx="304826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171"/>
            <a:ext cx="6288066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 plus one should equal two"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74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477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AC60E88-66FC-4167-B69D-8AD8E174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11916"/>
            <a:ext cx="2286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01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290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2628D15-2552-4F72-BDA9-A4D41763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9916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05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5" name="Picture 4" descr="A picture containing table, mirror, light, sitting&#10;&#10;Description automatically generated">
            <a:extLst>
              <a:ext uri="{FF2B5EF4-FFF2-40B4-BE49-F238E27FC236}">
                <a16:creationId xmlns:a16="http://schemas.microsoft.com/office/drawing/2014/main" id="{4B4BBFB5-9AE8-4CB7-8CEB-8E7F87AB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34440"/>
            <a:ext cx="36576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DRIVEN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3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17700"/>
            <a:ext cx="73733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                                        Spock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3" y="1217700"/>
            <a:ext cx="5824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E4EABA-D252-4945-906F-861278E72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837" y="1463921"/>
            <a:ext cx="5087600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"two plus two should equal four"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0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2B19CB-4E07-4776-AE4D-05F1AD83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7" y="1400184"/>
            <a:ext cx="5066952" cy="4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3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is optional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5931"/>
            <a:ext cx="737333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"push me"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0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5" y="1224150"/>
            <a:ext cx="501386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-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2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CA6782-19D7-46C1-9D65-046B1F72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40438"/>
            <a:ext cx="353920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7055"/>
            <a:ext cx="73733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3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are implicit in then and expect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7" y="1257055"/>
            <a:ext cx="27281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98EC60-6C85-4FF4-AA2E-E63F14DAF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2" y="1257055"/>
            <a:ext cx="36129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condition outside expect and then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00502"/>
            <a:ext cx="737333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stack.empty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0" name="Picture 9" descr="A person wearing a blue shirt&#10;&#10;Description automatically generated">
            <a:extLst>
              <a:ext uri="{FF2B5EF4-FFF2-40B4-BE49-F238E27FC236}">
                <a16:creationId xmlns:a16="http://schemas.microsoft.com/office/drawing/2014/main" id="{0C72FBC1-0A18-4A14-9E18-CF0C9FC9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43000"/>
            <a:ext cx="7143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6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00502"/>
            <a:ext cx="737333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"Power assertions"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-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24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==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20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826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00502"/>
            <a:ext cx="737333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"Power assertions"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15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-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24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== (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20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-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9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C1DC90-56BE-473D-88B4-D9BBB5C5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2801977"/>
            <a:ext cx="5598808" cy="27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6566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77392"/>
            <a:ext cx="7373333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"Power assertions with string"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str 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"String"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str.isEmpty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&amp;&amp; 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str.startsWith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"A"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 ||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str.contains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"a"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2F4D2-7428-4E6A-AD5C-F8309C52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2908930"/>
            <a:ext cx="7493784" cy="276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07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54518"/>
            <a:ext cx="737333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"Power assert with lists"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 = [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"Junit"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list2 = [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"Junit"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"TestNG"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list == list2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F16D5D-194B-491E-9679-1BFFD058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2915168"/>
            <a:ext cx="4241826" cy="27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38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77629"/>
            <a:ext cx="7373333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"Power assert with objects"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user =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User(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"Spock"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user.name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“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SUnit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CDA22F-8AE6-4F66-88B0-524821B8B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2651798"/>
            <a:ext cx="8164100" cy="367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02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872" y="1366897"/>
            <a:ext cx="486812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 =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BCA964A-5D65-49E3-AB5B-B7A20ABA8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665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466" y="1366897"/>
            <a:ext cx="4588701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F7044349-ABA2-4312-BB1C-D0EC53A88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12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755" y="1366896"/>
            <a:ext cx="453859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66897"/>
            <a:ext cx="521885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(expected 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40BE575-70CC-4208-8FBE-75A7E651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2" y="3754035"/>
            <a:ext cx="2968408" cy="1737068"/>
          </a:xfrm>
          <a:prstGeom prst="rect">
            <a:avLst/>
          </a:prstGeom>
        </p:spPr>
      </p:pic>
      <p:pic>
        <p:nvPicPr>
          <p:cNvPr id="12" name="Picture 11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431E8AB-41DE-4455-B867-2110BB93E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9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@Rule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>
                <a:solidFill>
                  <a:srgbClr val="660E7A"/>
                </a:solidFill>
                <a:latin typeface="Consolas" panose="020B0609020204030204" pitchFamily="49" charset="0"/>
              </a:rPr>
              <a:t>thrown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ExpectedException.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none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ArithmeticExceptionIsThrownWithRule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//given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09F2F3A-9063-4512-B958-F4EBC746C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27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ArithmeticExceptionIsThrownWithAssertJ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Throwable thrown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catchThrowable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(() -&gt;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assertThat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(thrown)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isInstanceOf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D962C459-3170-446E-A1A7-2BA749EB6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16" y="4652962"/>
            <a:ext cx="3781425" cy="1209675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A8D1AFC0-A314-44F4-B730-B50CA6B21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28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Testing framework for Java and Groovy applications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Tests are written in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Based on </a:t>
            </a:r>
            <a:r>
              <a:rPr lang="en-US" sz="2400" dirty="0" err="1"/>
              <a:t>junit</a:t>
            </a:r>
            <a:r>
              <a:rPr lang="en-US" sz="2400" dirty="0"/>
              <a:t> </a:t>
            </a:r>
            <a:r>
              <a:rPr lang="en-US" sz="2400"/>
              <a:t>runner Sputnik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6CB8E561-1BBD-42DD-A27A-79EF0A436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6" t="34445" r="17249" b="11071"/>
          <a:stretch/>
        </p:blipFill>
        <p:spPr>
          <a:xfrm>
            <a:off x="5710275" y="3213275"/>
            <a:ext cx="5725989" cy="27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5184D587-E947-4A52-8DA6-48FEE323E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2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getMessage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B9963CD4-C87F-4E0B-BB08-74EE60487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42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9" name="Picture 8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AD2DDAC-44AB-4BF3-8E59-46AB892146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3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5" name="Picture 4" descr="A picture containing person, indoor, young, boy&#10;&#10;Description automatically generated">
            <a:extLst>
              <a:ext uri="{FF2B5EF4-FFF2-40B4-BE49-F238E27FC236}">
                <a16:creationId xmlns:a16="http://schemas.microsoft.com/office/drawing/2014/main" id="{F55780B5-79B6-4900-B9C4-24C57B09D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52" y="3429000"/>
            <a:ext cx="3101047" cy="27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35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91885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C41C34A7-5526-473B-89A0-12A0ED8F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3" y="1287045"/>
            <a:ext cx="7656534" cy="48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7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10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32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339" y="3622854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388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Content Placeholder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757CFB4-14AC-4065-BD19-EC2DDE7137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643401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80089-7529-447B-AB05-88C45ED2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7" y="2757351"/>
            <a:ext cx="827436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27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@Unroll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17117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6A14F-C8BD-4892-8029-7CA83A8C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57350"/>
            <a:ext cx="8431117" cy="26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38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72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8F7C-5DC2-4974-B648-6461F1C2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74648"/>
            <a:ext cx="8426630" cy="25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20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1283CE2-9D41-4E91-9719-05EF6935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924050"/>
            <a:ext cx="5143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83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System Under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+ second;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972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Parameterized runner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4"/>
            <a:ext cx="533137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1851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@Parameters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876061"/>
            <a:ext cx="6640986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3300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6754"/>
            <a:ext cx="664098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4924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constructor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65977"/>
            <a:ext cx="9035473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0885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Content Placeholder 4" descr="A picture containing indoor, cup, food, sitting&#10;&#10;Description automatically generated">
            <a:extLst>
              <a:ext uri="{FF2B5EF4-FFF2-40B4-BE49-F238E27FC236}">
                <a16:creationId xmlns:a16="http://schemas.microsoft.com/office/drawing/2014/main" id="{68067AA8-F0EA-4F58-8309-7AC875B647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07" y="2068830"/>
            <a:ext cx="5213985" cy="2720340"/>
          </a:xfrm>
        </p:spPr>
      </p:pic>
    </p:spTree>
    <p:extLst>
      <p:ext uri="{BB962C8B-B14F-4D97-AF65-F5344CB8AC3E}">
        <p14:creationId xmlns:p14="http://schemas.microsoft.com/office/powerpoint/2010/main" val="2018755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07431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BB34-7E49-4256-9449-978CFB6F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0" y="2384119"/>
            <a:ext cx="6905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43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28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70C56E-4443-40DD-A3C6-2B7EF95CF97B}"/>
              </a:ext>
            </a:extLst>
          </p:cNvPr>
          <p:cNvSpPr/>
          <p:nvPr/>
        </p:nvSpPr>
        <p:spPr>
          <a:xfrm>
            <a:off x="2934172" y="4003604"/>
            <a:ext cx="6323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>
                <a:solidFill>
                  <a:srgbClr val="373737"/>
                </a:solidFill>
                <a:latin typeface="Myriad Pro"/>
              </a:rPr>
              <a:t>Parameterised</a:t>
            </a:r>
            <a:r>
              <a:rPr lang="en-US" sz="3200" i="1" dirty="0">
                <a:solidFill>
                  <a:srgbClr val="373737"/>
                </a:solidFill>
                <a:latin typeface="Myriad Pro"/>
              </a:rPr>
              <a:t> tests that don't suck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0720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pl.pragmatists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79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44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431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742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4EA5A-CC33-4124-B19C-AE3B2A90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476500"/>
            <a:ext cx="666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8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testing pyramid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45B92748-18E0-4650-BF71-6178751937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44" y="1524238"/>
            <a:ext cx="7111111" cy="3809524"/>
          </a:xfrm>
        </p:spPr>
      </p:pic>
    </p:spTree>
    <p:extLst>
      <p:ext uri="{BB962C8B-B14F-4D97-AF65-F5344CB8AC3E}">
        <p14:creationId xmlns:p14="http://schemas.microsoft.com/office/powerpoint/2010/main" val="918473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608315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junit-jupiter.version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80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11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599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28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00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2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person, man, motorcycle, standing&#10;&#10;Description automatically generated">
            <a:extLst>
              <a:ext uri="{FF2B5EF4-FFF2-40B4-BE49-F238E27FC236}">
                <a16:creationId xmlns:a16="http://schemas.microsoft.com/office/drawing/2014/main" id="{174A62AB-1D9D-43DA-A243-AC4C86E08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75" y="1366837"/>
            <a:ext cx="46672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7314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7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6496511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872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93931"/>
            <a:ext cx="614578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0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05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BF8855-AB78-4C68-9265-35F5D649B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772" y="993931"/>
            <a:ext cx="5089742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01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7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36BC67D8-C4DA-49CC-84FD-C923029E9B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64" y="1439863"/>
            <a:ext cx="3167672" cy="4529137"/>
          </a:xfrm>
        </p:spPr>
      </p:pic>
    </p:spTree>
    <p:extLst>
      <p:ext uri="{BB962C8B-B14F-4D97-AF65-F5344CB8AC3E}">
        <p14:creationId xmlns:p14="http://schemas.microsoft.com/office/powerpoint/2010/main" val="4186066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150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006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655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524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763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944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"Should return correct sum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"and one more line"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18553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nsolas" panose="020B06090202040302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"Should return correct sum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 "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+</a:t>
            </a:r>
            <a:b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    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"and one more line"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"""Should return correct sum</a:t>
            </a:r>
            <a:b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very </a:t>
            </a:r>
            <a:r>
              <a:rPr lang="en-US" altLang="en-US" sz="1400" b="1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very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long multiline test name</a:t>
            </a:r>
            <a:b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      and one more line"""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2152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 with imports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45549"/>
            <a:ext cx="551913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org.junit.jupiter.params.provider.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@DisplayName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45549"/>
            <a:ext cx="551913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400" b="1" dirty="0">
              <a:solidFill>
                <a:srgbClr val="000043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82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FA5A0262-3CD0-4B6B-A8EF-3462D852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28633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031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4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10741</TotalTime>
  <Words>2968</Words>
  <Application>Microsoft Office PowerPoint</Application>
  <PresentationFormat>Widescreen</PresentationFormat>
  <Paragraphs>664</Paragraphs>
  <Slides>134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134</vt:i4>
      </vt:variant>
    </vt:vector>
  </HeadingPairs>
  <TitlesOfParts>
    <vt:vector size="145" baseType="lpstr">
      <vt:lpstr>-apple-system</vt:lpstr>
      <vt:lpstr>Arial</vt:lpstr>
      <vt:lpstr>Calibri</vt:lpstr>
      <vt:lpstr>Calibri Light</vt:lpstr>
      <vt:lpstr>Consolas</vt:lpstr>
      <vt:lpstr>Courier New</vt:lpstr>
      <vt:lpstr>Droid Sans Mono</vt:lpstr>
      <vt:lpstr>inherit</vt:lpstr>
      <vt:lpstr>Myriad Pro</vt:lpstr>
      <vt:lpstr>Covers</vt:lpstr>
      <vt:lpstr>General</vt:lpstr>
      <vt:lpstr>Tests from outer space</vt:lpstr>
      <vt:lpstr>About me</vt:lpstr>
      <vt:lpstr>Agenda</vt:lpstr>
      <vt:lpstr>About Spock</vt:lpstr>
      <vt:lpstr>About Spock</vt:lpstr>
      <vt:lpstr>New framework?</vt:lpstr>
      <vt:lpstr>New framework?</vt:lpstr>
      <vt:lpstr>Disclaimer – watch your testing pyramid</vt:lpstr>
      <vt:lpstr>Disclaimer – watch your test code</vt:lpstr>
      <vt:lpstr>Disclaimer – watch your test code</vt:lpstr>
      <vt:lpstr>How to configure</vt:lpstr>
      <vt:lpstr>How to configure</vt:lpstr>
      <vt:lpstr>Project structure</vt:lpstr>
      <vt:lpstr>Project structure</vt:lpstr>
      <vt:lpstr>Terminology</vt:lpstr>
      <vt:lpstr>Specification</vt:lpstr>
      <vt:lpstr>Specification base class</vt:lpstr>
      <vt:lpstr>Specification internals</vt:lpstr>
      <vt:lpstr>Fields</vt:lpstr>
      <vt:lpstr>Fixture methods</vt:lpstr>
      <vt:lpstr>Feature method</vt:lpstr>
      <vt:lpstr>Blocks</vt:lpstr>
      <vt:lpstr>Blocks</vt:lpstr>
      <vt:lpstr>Blocks</vt:lpstr>
      <vt:lpstr>Blocks</vt:lpstr>
      <vt:lpstr>Blocks</vt:lpstr>
      <vt:lpstr>Blocks</vt:lpstr>
      <vt:lpstr>Why do we need Blocks?</vt:lpstr>
      <vt:lpstr>Why do we need Blocks?</vt:lpstr>
      <vt:lpstr>Junit GWT blocks</vt:lpstr>
      <vt:lpstr>Junit GWT blocks                                        Spock GWT blocks</vt:lpstr>
      <vt:lpstr>Blocks and phases</vt:lpstr>
      <vt:lpstr>Given is optional</vt:lpstr>
      <vt:lpstr>When and Then</vt:lpstr>
      <vt:lpstr>Expect block</vt:lpstr>
      <vt:lpstr>Expect block</vt:lpstr>
      <vt:lpstr>Conditions</vt:lpstr>
      <vt:lpstr>Conditions are implicit in then and expect blocks</vt:lpstr>
      <vt:lpstr>Explicit condition outside expect and then blocks</vt:lpstr>
      <vt:lpstr>Power assert</vt:lpstr>
      <vt:lpstr>Power assert</vt:lpstr>
      <vt:lpstr>Power assert</vt:lpstr>
      <vt:lpstr>Power assert</vt:lpstr>
      <vt:lpstr>Power assert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Data Driven Testing</vt:lpstr>
      <vt:lpstr>Data Driven Testing</vt:lpstr>
      <vt:lpstr>Data Driven Testing</vt:lpstr>
      <vt:lpstr>Data Driven Testing</vt:lpstr>
      <vt:lpstr>Data Driven Testing</vt:lpstr>
      <vt:lpstr>Data Driven Testing Failure report</vt:lpstr>
      <vt:lpstr>Data Driven Testing Failure report</vt:lpstr>
      <vt:lpstr>Data Driven Testing @Unroll</vt:lpstr>
      <vt:lpstr>Data Driven Testing variables values</vt:lpstr>
      <vt:lpstr>Data Driven Testing variables values</vt:lpstr>
      <vt:lpstr>Parameterized test with Junit4</vt:lpstr>
      <vt:lpstr>Parameterized test with Junit4 System Under Test</vt:lpstr>
      <vt:lpstr>Parameterized test with Junit4 add Parameterized runner</vt:lpstr>
      <vt:lpstr>Parameterized test with Junit4 add @Parameters method</vt:lpstr>
      <vt:lpstr>Parameterized test with Junit4 add fields</vt:lpstr>
      <vt:lpstr>Parameterized test with Junit4 add constructor</vt:lpstr>
      <vt:lpstr>Parameterized test with Junit4 add test</vt:lpstr>
      <vt:lpstr>Parameterized test with Junit4 add test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Spock</vt:lpstr>
      <vt:lpstr>Parameterized test with Spock</vt:lpstr>
      <vt:lpstr>Parameterized test with Spock</vt:lpstr>
      <vt:lpstr>Parameterized test with Junit4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 with imports</vt:lpstr>
      <vt:lpstr>Parameterized test with Junit5 and Spock</vt:lpstr>
      <vt:lpstr>Parameterized test with Junit5 and Spock</vt:lpstr>
      <vt:lpstr>Interaction based Testing</vt:lpstr>
      <vt:lpstr>Interaction based Testing</vt:lpstr>
      <vt:lpstr>Interaction based Testing</vt:lpstr>
      <vt:lpstr>Interaction based Testing SUS</vt:lpstr>
      <vt:lpstr>Interaction based Testing SUS</vt:lpstr>
      <vt:lpstr>Interaction based Testing Junit</vt:lpstr>
      <vt:lpstr>Interaction based Testing Junit and Spock</vt:lpstr>
      <vt:lpstr>Interaction based Testing</vt:lpstr>
      <vt:lpstr>Interaction based Testing Cardinality</vt:lpstr>
      <vt:lpstr>Interaction based Testing Target Constraint</vt:lpstr>
      <vt:lpstr>Interaction based Testing Method Constraint</vt:lpstr>
      <vt:lpstr>Interaction based Testing Argument Constraints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Other Mock Objects</vt:lpstr>
      <vt:lpstr>Built-In Extensions</vt:lpstr>
      <vt:lpstr>TestContainers Extension</vt:lpstr>
      <vt:lpstr>TestContainers Extension</vt:lpstr>
      <vt:lpstr>TestContainers Extension</vt:lpstr>
      <vt:lpstr>TestContainers Extension</vt:lpstr>
      <vt:lpstr>Spring Module</vt:lpstr>
      <vt:lpstr>Spring Module</vt:lpstr>
      <vt:lpstr>Spring integration test</vt:lpstr>
      <vt:lpstr>Spring slice test</vt:lpstr>
      <vt:lpstr>Java testing frameworks releases history</vt:lpstr>
      <vt:lpstr>Conclusion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 Framework</dc:title>
  <dc:creator>Maksim Vypov</dc:creator>
  <cp:lastModifiedBy>Maksim Vypov</cp:lastModifiedBy>
  <cp:revision>225</cp:revision>
  <dcterms:created xsi:type="dcterms:W3CDTF">2019-09-14T19:11:06Z</dcterms:created>
  <dcterms:modified xsi:type="dcterms:W3CDTF">2019-11-16T06:37:24Z</dcterms:modified>
</cp:coreProperties>
</file>